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64" r:id="rId20"/>
    <p:sldId id="26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2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BAE6-613D-4AF2-B87B-1070654DD686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D211F-02DB-4E3C-9F5B-0323D358E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BAE6-613D-4AF2-B87B-1070654DD686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D211F-02DB-4E3C-9F5B-0323D358E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BAE6-613D-4AF2-B87B-1070654DD686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D211F-02DB-4E3C-9F5B-0323D358E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BAE6-613D-4AF2-B87B-1070654DD686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D211F-02DB-4E3C-9F5B-0323D358E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BAE6-613D-4AF2-B87B-1070654DD686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D211F-02DB-4E3C-9F5B-0323D358E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BAE6-613D-4AF2-B87B-1070654DD686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D211F-02DB-4E3C-9F5B-0323D358E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BAE6-613D-4AF2-B87B-1070654DD686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D211F-02DB-4E3C-9F5B-0323D358E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BAE6-613D-4AF2-B87B-1070654DD686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D211F-02DB-4E3C-9F5B-0323D358E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BAE6-613D-4AF2-B87B-1070654DD686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D211F-02DB-4E3C-9F5B-0323D358E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BAE6-613D-4AF2-B87B-1070654DD686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D211F-02DB-4E3C-9F5B-0323D358E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DBAE6-613D-4AF2-B87B-1070654DD686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D211F-02DB-4E3C-9F5B-0323D358E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BAE6-613D-4AF2-B87B-1070654DD686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D211F-02DB-4E3C-9F5B-0323D358E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hyperlink" Target="http://www.explorelearning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04800"/>
            <a:ext cx="9144000" cy="1470025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/>
              <a:t>Objective:  Identify and differentiate between </a:t>
            </a:r>
            <a:r>
              <a:rPr lang="en-US" b="1" dirty="0" err="1" smtClean="0"/>
              <a:t>karyotypes</a:t>
            </a:r>
            <a:r>
              <a:rPr lang="en-US" b="1" dirty="0" smtClean="0"/>
              <a:t> IOT diagnose chromosomal disorders.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276600"/>
            <a:ext cx="8839200" cy="2438400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Drill:  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1. </a:t>
            </a:r>
            <a:r>
              <a:rPr lang="en-US" altLang="ja-JP" b="1" dirty="0" smtClean="0">
                <a:solidFill>
                  <a:schemeClr val="tx1"/>
                </a:solidFill>
                <a:ea typeface="ＭＳ Ｐゴシック" charset="-128"/>
              </a:rPr>
              <a:t>Horses have 64 chromosomes in each body cell. If a horse cell undergoes meiosis, how many chromosomes should be in each gamete?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2.  How many chromosomes are in sperm and egg cells?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" name="Picture 8" descr="j02351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295400"/>
            <a:ext cx="3048000" cy="2468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Review Question 1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Which disorder can be identified based upon the karyotype below?</a:t>
            </a:r>
          </a:p>
          <a:p>
            <a:pPr marL="514350" indent="-514350">
              <a:buAutoNum type="alphaUcPeriod"/>
            </a:pPr>
            <a:r>
              <a:rPr lang="en-US" dirty="0" smtClean="0">
                <a:hlinkClick r:id="rId2" action="ppaction://hlinksldjump"/>
              </a:rPr>
              <a:t>Down Syndrome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>
                <a:hlinkClick r:id="rId3" action="ppaction://hlinksldjump"/>
              </a:rPr>
              <a:t>Klinefelter’s Syndrome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>
                <a:hlinkClick r:id="rId3" action="ppaction://hlinksldjump"/>
              </a:rPr>
              <a:t>Turner Syndrome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>
                <a:hlinkClick r:id="rId3" action="ppaction://hlinksldjump"/>
              </a:rPr>
              <a:t>Normal Female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438400"/>
            <a:ext cx="3886200" cy="3493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5160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Again…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selected an incorrect answer.  Please go back to the question and try again.</a:t>
            </a:r>
            <a:endParaRPr lang="en-US" dirty="0"/>
          </a:p>
        </p:txBody>
      </p:sp>
      <p:pic>
        <p:nvPicPr>
          <p:cNvPr id="2050" name="Picture 2" descr="C:\Documents and Settings\kbiega1\Local Settings\Temporary Internet Files\Content.IE5\XAU39QFK\MC900434756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27660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002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Congratulations!  You have selected the correct answer.  Click on the picture below to proceed to the next question.</a:t>
            </a:r>
            <a:endParaRPr lang="en-US" dirty="0"/>
          </a:p>
        </p:txBody>
      </p:sp>
      <p:pic>
        <p:nvPicPr>
          <p:cNvPr id="3074" name="Picture 2" descr="C:\Documents and Settings\kbiega1\Local Settings\Temporary Internet Files\Content.IE5\0PTEIQCL\MC900433817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426" y="403860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621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disorder can be identified based upon the karyotype below?</a:t>
            </a:r>
          </a:p>
          <a:p>
            <a:pPr marL="514350" indent="-514350">
              <a:buAutoNum type="alphaUcPeriod"/>
            </a:pPr>
            <a:r>
              <a:rPr lang="en-US" dirty="0" smtClean="0">
                <a:hlinkClick r:id="rId2" action="ppaction://hlinksldjump"/>
              </a:rPr>
              <a:t>Normal Female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>
                <a:hlinkClick r:id="rId3" action="ppaction://hlinksldjump"/>
              </a:rPr>
              <a:t>Infertile male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>
                <a:hlinkClick r:id="rId2" action="ppaction://hlinksldjump"/>
              </a:rPr>
              <a:t>Infertile female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>
                <a:hlinkClick r:id="rId2" action="ppaction://hlinksldjump"/>
              </a:rPr>
              <a:t>Normal male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86000"/>
            <a:ext cx="3486150" cy="313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072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Again…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selected an incorrect answer.  Please click on the picture below to go back and try again.</a:t>
            </a:r>
            <a:endParaRPr lang="en-US" dirty="0"/>
          </a:p>
        </p:txBody>
      </p:sp>
      <p:pic>
        <p:nvPicPr>
          <p:cNvPr id="5122" name="Picture 2" descr="C:\Documents and Settings\kbiega1\Local Settings\Temporary Internet Files\Content.IE5\0PTEIQCL\MC900434756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392424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233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Congratulations!  You have selected the correct answer.  Please click on the picture below to proceed to the next question.</a:t>
            </a:r>
            <a:endParaRPr lang="en-US" dirty="0"/>
          </a:p>
        </p:txBody>
      </p:sp>
      <p:pic>
        <p:nvPicPr>
          <p:cNvPr id="6146" name="Picture 2" descr="C:\Documents and Settings\kbiega1\Local Settings\Temporary Internet Files\Content.IE5\0P2XJ1EZ\MC900433817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657600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2844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Identify the disorder based upon the karyotype below.</a:t>
            </a:r>
          </a:p>
          <a:p>
            <a:pPr marL="514350" indent="-514350">
              <a:buAutoNum type="alphaUcPeriod"/>
            </a:pPr>
            <a:r>
              <a:rPr lang="en-US" dirty="0" smtClean="0">
                <a:hlinkClick r:id="rId2" action="ppaction://hlinksldjump"/>
              </a:rPr>
              <a:t>Down Syndrome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>
                <a:hlinkClick r:id="rId2" action="ppaction://hlinksldjump"/>
              </a:rPr>
              <a:t>A male with Turner’s </a:t>
            </a:r>
          </a:p>
          <a:p>
            <a:pPr marL="0" indent="0">
              <a:buNone/>
            </a:pPr>
            <a:r>
              <a:rPr lang="en-US" dirty="0">
                <a:hlinkClick r:id="rId2" action="ppaction://hlinksldjump"/>
              </a:rPr>
              <a:t>	</a:t>
            </a:r>
            <a:r>
              <a:rPr lang="en-US" dirty="0" smtClean="0">
                <a:hlinkClick r:id="rId2" action="ppaction://hlinksldjump"/>
              </a:rPr>
              <a:t>syndrome</a:t>
            </a:r>
            <a:r>
              <a:rPr lang="en-US" dirty="0" smtClean="0"/>
              <a:t>.</a:t>
            </a:r>
          </a:p>
          <a:p>
            <a:pPr marL="514350" indent="-514350">
              <a:buAutoNum type="alphaUcPeriod"/>
            </a:pPr>
            <a:r>
              <a:rPr lang="en-US" dirty="0" smtClean="0">
                <a:hlinkClick r:id="rId3" action="ppaction://hlinksldjump"/>
              </a:rPr>
              <a:t>A female with Turner’s </a:t>
            </a:r>
          </a:p>
          <a:p>
            <a:pPr marL="0" indent="0">
              <a:buNone/>
            </a:pPr>
            <a:r>
              <a:rPr lang="en-US" dirty="0">
                <a:hlinkClick r:id="rId3" action="ppaction://hlinksldjump"/>
              </a:rPr>
              <a:t>	</a:t>
            </a:r>
            <a:r>
              <a:rPr lang="en-US" dirty="0" smtClean="0">
                <a:hlinkClick r:id="rId3" action="ppaction://hlinksldjump"/>
              </a:rPr>
              <a:t>syndrome.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>
                <a:hlinkClick r:id="rId2" action="ppaction://hlinksldjump"/>
              </a:rPr>
              <a:t>A normal female.</a:t>
            </a:r>
            <a:endParaRPr lang="en-US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230" y="1752600"/>
            <a:ext cx="4164307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34865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again…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selected an incorrect answer.  Please click on the picture below and try again.</a:t>
            </a:r>
            <a:endParaRPr lang="en-US" dirty="0"/>
          </a:p>
        </p:txBody>
      </p:sp>
      <p:pic>
        <p:nvPicPr>
          <p:cNvPr id="8194" name="Picture 2" descr="C:\Documents and Settings\kbiega1\Local Settings\Temporary Internet Files\Content.IE5\JQL9X59Z\MC900434756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143" y="297180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7830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Congratulations!  You have selected the correct answer and successfully completed the review.</a:t>
            </a:r>
            <a:endParaRPr lang="en-US" dirty="0"/>
          </a:p>
        </p:txBody>
      </p:sp>
      <p:pic>
        <p:nvPicPr>
          <p:cNvPr id="9218" name="Picture 2" descr="C:\Documents and Settings\kbiega1\Local Settings\Temporary Internet Files\Content.IE5\0PTEIQCL\MC90002240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895600"/>
            <a:ext cx="2514600" cy="274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9981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Lesson Assessment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525963"/>
          </a:xfrm>
        </p:spPr>
        <p:txBody>
          <a:bodyPr>
            <a:noAutofit/>
          </a:bodyPr>
          <a:lstStyle/>
          <a:p>
            <a:r>
              <a:rPr lang="en-US" b="1" dirty="0" smtClean="0"/>
              <a:t>Complete the </a:t>
            </a:r>
            <a:r>
              <a:rPr lang="en-US" b="1" dirty="0" err="1" smtClean="0"/>
              <a:t>Karyotyping</a:t>
            </a:r>
            <a:r>
              <a:rPr lang="en-US" b="1" dirty="0" smtClean="0"/>
              <a:t> Lesson Assessment.</a:t>
            </a:r>
          </a:p>
          <a:p>
            <a:r>
              <a:rPr lang="en-US" b="1" dirty="0" smtClean="0"/>
              <a:t>Please place your assessment on the table by the door when you have finished.</a:t>
            </a:r>
          </a:p>
          <a:p>
            <a:r>
              <a:rPr lang="en-US" b="1" dirty="0" smtClean="0"/>
              <a:t>After your assessment you need to finish your vocabulary flash cards for today.</a:t>
            </a:r>
          </a:p>
          <a:p>
            <a:r>
              <a:rPr lang="en-US" b="1" dirty="0" smtClean="0"/>
              <a:t>Make sure I have checked your flash cards for </a:t>
            </a:r>
            <a:r>
              <a:rPr lang="en-US" b="1" dirty="0" err="1" smtClean="0"/>
              <a:t>classwork</a:t>
            </a:r>
            <a:r>
              <a:rPr lang="en-US" b="1" dirty="0" smtClean="0"/>
              <a:t> credit before you leave.</a:t>
            </a:r>
          </a:p>
          <a:p>
            <a:r>
              <a:rPr lang="en-US" b="1" dirty="0" smtClean="0"/>
              <a:t>This is a quiet and independent activity.</a:t>
            </a:r>
            <a:endParaRPr lang="en-US" b="1" dirty="0"/>
          </a:p>
        </p:txBody>
      </p:sp>
      <p:pic>
        <p:nvPicPr>
          <p:cNvPr id="20482" name="Picture 2" descr="C:\Users\kbiegaj\AppData\Local\Microsoft\Windows\Temporary Internet Files\Content.IE5\HU6P87WD\MC90043440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909638" cy="1274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Down Syndrome Video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Watch the following NBC learn clip.  </a:t>
            </a:r>
          </a:p>
          <a:p>
            <a:r>
              <a:rPr lang="en-US" sz="4400" b="1" dirty="0" smtClean="0"/>
              <a:t>Be prepared to answer the following question:</a:t>
            </a:r>
          </a:p>
          <a:p>
            <a:pPr lvl="1"/>
            <a:r>
              <a:rPr lang="en-US" sz="4400" b="1" dirty="0" smtClean="0"/>
              <a:t>How is a person with Down Syndrome different from you?</a:t>
            </a:r>
            <a:endParaRPr lang="en-US" sz="44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Homework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We have a Short Cycle next class so…</a:t>
            </a:r>
          </a:p>
          <a:p>
            <a:pPr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	</a:t>
            </a:r>
            <a:r>
              <a:rPr lang="en-US" sz="7200" b="1" dirty="0" smtClean="0"/>
              <a:t>STUDY!!</a:t>
            </a:r>
            <a:endParaRPr lang="en-US" sz="7200" b="1" dirty="0"/>
          </a:p>
        </p:txBody>
      </p:sp>
      <p:pic>
        <p:nvPicPr>
          <p:cNvPr id="21506" name="Picture 2" descr="C:\Users\kbiegaj\AppData\Local\Microsoft\Windows\Temporary Internet Files\Content.IE5\CS73OOTU\MC90007117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352800"/>
            <a:ext cx="2378392" cy="1676400"/>
          </a:xfrm>
          <a:prstGeom prst="rect">
            <a:avLst/>
          </a:prstGeom>
          <a:noFill/>
        </p:spPr>
      </p:pic>
      <p:pic>
        <p:nvPicPr>
          <p:cNvPr id="21507" name="Picture 3" descr="C:\Users\kbiegaj\AppData\Local\Microsoft\Windows\Temporary Internet Files\Content.IE5\R21FYMFG\MC90043004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4648200"/>
            <a:ext cx="1866900" cy="147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 smtClean="0"/>
              <a:t>Karyotyping</a:t>
            </a:r>
            <a:r>
              <a:rPr lang="en-US" b="1" u="sng" dirty="0" smtClean="0"/>
              <a:t> Vocabulary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We are going to be using some new vocabulary today.</a:t>
            </a:r>
          </a:p>
          <a:p>
            <a:r>
              <a:rPr lang="en-US" sz="4000" b="1" dirty="0" smtClean="0"/>
              <a:t>Try to match up the new vocabulary words with their definitions.</a:t>
            </a:r>
          </a:p>
          <a:p>
            <a:r>
              <a:rPr lang="en-US" sz="4000" b="1" dirty="0" smtClean="0"/>
              <a:t>You have 3 minutes.</a:t>
            </a:r>
            <a:endParaRPr lang="en-US" sz="4000" b="1" dirty="0"/>
          </a:p>
        </p:txBody>
      </p:sp>
      <p:pic>
        <p:nvPicPr>
          <p:cNvPr id="1026" name="Picture 2" descr="C:\Users\kbiegaj\AppData\Local\Microsoft\Windows\Temporary Internet Files\Content.IE5\CS73OOTU\MC90044190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343400"/>
            <a:ext cx="1520825" cy="1797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Warm Up: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While the laptops are being passed out, complete the Prior Knowledge activity for the Gizmo.</a:t>
            </a:r>
          </a:p>
          <a:p>
            <a:r>
              <a:rPr lang="en-US" sz="4000" b="1" dirty="0" smtClean="0"/>
              <a:t>You may not start the Gizmo until your Prior Knowledge is complete and your paper has been stamped.</a:t>
            </a:r>
            <a:endParaRPr lang="en-US" sz="4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 smtClean="0"/>
              <a:t>Karyotyping</a:t>
            </a:r>
            <a:r>
              <a:rPr lang="en-US" b="1" u="sng" dirty="0" smtClean="0"/>
              <a:t> Gizmo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Log on to </a:t>
            </a:r>
            <a:r>
              <a:rPr lang="en-US" sz="4000" b="1" dirty="0" smtClean="0">
                <a:hlinkClick r:id="rId2"/>
              </a:rPr>
              <a:t>www.explorelearning.com</a:t>
            </a:r>
            <a:r>
              <a:rPr lang="en-US" sz="4000" b="1" dirty="0" smtClean="0"/>
              <a:t> and login using the numbered card you received. </a:t>
            </a:r>
          </a:p>
          <a:p>
            <a:r>
              <a:rPr lang="en-US" sz="4000" b="1" dirty="0" smtClean="0"/>
              <a:t>We will complete the warm up together.</a:t>
            </a:r>
            <a:endParaRPr lang="en-US" sz="4000" b="1" dirty="0"/>
          </a:p>
        </p:txBody>
      </p:sp>
      <p:pic>
        <p:nvPicPr>
          <p:cNvPr id="2050" name="Picture 2" descr="C:\Users\kbiegaj\AppData\Local\Microsoft\Windows\Temporary Internet Files\Content.IE5\CS73OOTU\MC90039850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648200"/>
            <a:ext cx="1813255" cy="12225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 smtClean="0"/>
              <a:t>Karyotyping</a:t>
            </a:r>
            <a:r>
              <a:rPr lang="en-US" b="1" u="sng" dirty="0" smtClean="0"/>
              <a:t> Gizmo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With your desk partner, complete Activity A.</a:t>
            </a:r>
          </a:p>
          <a:p>
            <a:r>
              <a:rPr lang="en-US" sz="3600" b="1" dirty="0" smtClean="0"/>
              <a:t>You have 15 minutes to complete Activity A.</a:t>
            </a:r>
          </a:p>
          <a:p>
            <a:r>
              <a:rPr lang="en-US" sz="3600" b="1" dirty="0" smtClean="0"/>
              <a:t>Each partner must complete their own worksheet.</a:t>
            </a:r>
          </a:p>
          <a:p>
            <a:r>
              <a:rPr lang="en-US" sz="3600" b="1" dirty="0" smtClean="0"/>
              <a:t>Your worksheet must be stamped before you may move on to another section.</a:t>
            </a:r>
            <a:endParaRPr lang="en-US" sz="3600" b="1" dirty="0"/>
          </a:p>
        </p:txBody>
      </p:sp>
      <p:pic>
        <p:nvPicPr>
          <p:cNvPr id="12290" name="Picture 2" descr="http://scigjt13.files.wordpress.com/2011/03/karyotyp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228600"/>
            <a:ext cx="1676400" cy="154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 smtClean="0"/>
              <a:t>Karyotpying</a:t>
            </a:r>
            <a:r>
              <a:rPr lang="en-US" b="1" u="sng" dirty="0" smtClean="0"/>
              <a:t> Gizmo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Now move to Activity B.</a:t>
            </a:r>
          </a:p>
          <a:p>
            <a:r>
              <a:rPr lang="en-US" sz="3600" b="1" dirty="0" smtClean="0"/>
              <a:t>You have 20 minutes to complete activity B.</a:t>
            </a:r>
          </a:p>
          <a:p>
            <a:r>
              <a:rPr lang="en-US" sz="3600" b="1" dirty="0" smtClean="0"/>
              <a:t>Once you have finished, make sure your paper gets stamped.</a:t>
            </a:r>
          </a:p>
          <a:p>
            <a:r>
              <a:rPr lang="en-US" sz="3600" b="1" dirty="0" smtClean="0"/>
              <a:t>If you finish before the timer rings, you may start your analysis questions.</a:t>
            </a:r>
            <a:endParaRPr lang="en-US" sz="36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Gizmo Analysis Questions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Autofit/>
          </a:bodyPr>
          <a:lstStyle/>
          <a:p>
            <a:r>
              <a:rPr lang="en-US" b="1" dirty="0" smtClean="0"/>
              <a:t>Pass in your Gizmo Worksheets to the center of your row.</a:t>
            </a:r>
          </a:p>
          <a:p>
            <a:r>
              <a:rPr lang="en-US" b="1" dirty="0" smtClean="0"/>
              <a:t>You may use your Gizmo to answer the analysis questions.</a:t>
            </a:r>
          </a:p>
          <a:p>
            <a:r>
              <a:rPr lang="en-US" b="1" dirty="0" smtClean="0"/>
              <a:t>You have 7 minutes to complete your questions and log off of your computer.</a:t>
            </a:r>
          </a:p>
          <a:p>
            <a:r>
              <a:rPr lang="en-US" b="1" dirty="0" smtClean="0"/>
              <a:t>This is an individual and quiet activity.</a:t>
            </a:r>
          </a:p>
          <a:p>
            <a:r>
              <a:rPr lang="en-US" b="1" dirty="0" smtClean="0"/>
              <a:t>If you finish early, please start making your flash cards for today.</a:t>
            </a:r>
            <a:endParaRPr lang="en-US" b="1" dirty="0"/>
          </a:p>
        </p:txBody>
      </p:sp>
      <p:pic>
        <p:nvPicPr>
          <p:cNvPr id="18434" name="Picture 2" descr="C:\Users\kbiegaj\AppData\Local\Microsoft\Windows\Temporary Internet Files\Content.IE5\CE7G980H\MC90038416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228600"/>
            <a:ext cx="1185672" cy="13385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Lesson Review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What is a </a:t>
            </a:r>
            <a:r>
              <a:rPr lang="en-US" sz="3600" b="1" dirty="0" err="1" smtClean="0"/>
              <a:t>karyotype</a:t>
            </a:r>
            <a:r>
              <a:rPr lang="en-US" sz="3600" b="1" dirty="0" smtClean="0"/>
              <a:t>?</a:t>
            </a:r>
          </a:p>
          <a:p>
            <a:r>
              <a:rPr lang="en-US" sz="3600" b="1" dirty="0" smtClean="0"/>
              <a:t>How many chromosomes do humans have?</a:t>
            </a:r>
          </a:p>
          <a:p>
            <a:r>
              <a:rPr lang="en-US" sz="3600" b="1" dirty="0" smtClean="0"/>
              <a:t>How many chromosomes do sperm and egg cells have?</a:t>
            </a:r>
          </a:p>
          <a:p>
            <a:r>
              <a:rPr lang="en-US" sz="3600" b="1" dirty="0" smtClean="0"/>
              <a:t>How can you identify Down Syndrome?</a:t>
            </a:r>
          </a:p>
          <a:p>
            <a:r>
              <a:rPr lang="en-US" sz="3600" b="1" dirty="0" smtClean="0"/>
              <a:t>Which chromosome determines the sex of offspring?</a:t>
            </a:r>
            <a:endParaRPr lang="en-US" sz="3600" b="1" dirty="0"/>
          </a:p>
        </p:txBody>
      </p:sp>
      <p:pic>
        <p:nvPicPr>
          <p:cNvPr id="19458" name="Picture 2" descr="C:\Users\kbiegaj\AppData\Local\Microsoft\Windows\Temporary Internet Files\Content.IE5\CE7G980H\MP90044248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381000"/>
            <a:ext cx="1828800" cy="16247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620</Words>
  <Application>Microsoft Office PowerPoint</Application>
  <PresentationFormat>On-screen Show (4:3)</PresentationFormat>
  <Paragraphs>82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Objective:  Identify and differentiate between karyotypes IOT diagnose chromosomal disorders.</vt:lpstr>
      <vt:lpstr>Down Syndrome Video</vt:lpstr>
      <vt:lpstr>Karyotyping Vocabulary</vt:lpstr>
      <vt:lpstr>Warm Up:</vt:lpstr>
      <vt:lpstr>Karyotyping Gizmo</vt:lpstr>
      <vt:lpstr>Karyotyping Gizmo</vt:lpstr>
      <vt:lpstr>Karyotpying Gizmo</vt:lpstr>
      <vt:lpstr>Gizmo Analysis Questions</vt:lpstr>
      <vt:lpstr>Lesson Review</vt:lpstr>
      <vt:lpstr>Review Question 1</vt:lpstr>
      <vt:lpstr>Try Again…</vt:lpstr>
      <vt:lpstr>Correct!</vt:lpstr>
      <vt:lpstr>Review Question 2</vt:lpstr>
      <vt:lpstr>Try Again…</vt:lpstr>
      <vt:lpstr>Correct!</vt:lpstr>
      <vt:lpstr>Review Question 3</vt:lpstr>
      <vt:lpstr>Try again…</vt:lpstr>
      <vt:lpstr>Correct!</vt:lpstr>
      <vt:lpstr>Lesson Assessment</vt:lpstr>
      <vt:lpstr>Homework</vt:lpstr>
    </vt:vector>
  </TitlesOfParts>
  <Company>BCPS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Objective:  Identify and differentiate between karyotypes IOT diagnose chromosomal disorders.</dc:title>
  <dc:creator>kbiegaj</dc:creator>
  <cp:lastModifiedBy>evaluation</cp:lastModifiedBy>
  <cp:revision>7</cp:revision>
  <dcterms:created xsi:type="dcterms:W3CDTF">2012-01-21T18:34:00Z</dcterms:created>
  <dcterms:modified xsi:type="dcterms:W3CDTF">2012-07-23T22:06:35Z</dcterms:modified>
</cp:coreProperties>
</file>